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9A76C3A-6974-4258-8DCB-2F3DFA7BFD79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434B21-8191-45F7-89C8-3D42CA6EF83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071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4B21-8191-45F7-89C8-3D42CA6EF830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9952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454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220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06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097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21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395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741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025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962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682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24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485A4-8AA8-4BB1-8D08-B3FD74A9628B}" type="datetimeFigureOut">
              <a:rPr lang="ar-IQ" smtClean="0"/>
              <a:t>26/04/1441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1EFE4-7C8A-48C0-8C1E-5E1C8D1A10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8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مادة مبادئ التسويق للمرحله الثانية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م.د كريم صيهود كرم الزهيري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7935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37780" y="1412776"/>
            <a:ext cx="63305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5400" dirty="0"/>
              <a:t>المحاضرة الثالثة </a:t>
            </a:r>
            <a:r>
              <a:rPr lang="ar-IQ" sz="5400" dirty="0" smtClean="0"/>
              <a:t>أهداف التسويق</a:t>
            </a:r>
            <a:endParaRPr lang="ar-IQ" sz="5400" dirty="0"/>
          </a:p>
        </p:txBody>
      </p:sp>
    </p:spTree>
    <p:extLst>
      <p:ext uri="{BB962C8B-B14F-4D97-AF65-F5344CB8AC3E}">
        <p14:creationId xmlns:p14="http://schemas.microsoft.com/office/powerpoint/2010/main" val="258033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692696"/>
            <a:ext cx="66967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/>
              <a:t>اهداف التسويق </a:t>
            </a:r>
          </a:p>
          <a:p>
            <a:r>
              <a:rPr lang="ar-IQ" sz="2400" dirty="0"/>
              <a:t>اهداف التسويق متعددة و متباينة  و يمكن تجزيئها الى اهداف خاصة بالمستهلك و أهداف متعلقة بالمؤسسة .</a:t>
            </a:r>
          </a:p>
          <a:p>
            <a:r>
              <a:rPr lang="ar-IQ" sz="2400" dirty="0" smtClean="0"/>
              <a:t>اهداف </a:t>
            </a:r>
            <a:r>
              <a:rPr lang="ar-IQ" sz="2400" dirty="0"/>
              <a:t>خاصة بالمستهلك: يسمح التسويق للأفراد بالتمتع بمستويات معيشة مرتفعة ،فالمستهلك لديه حاجات مختلفة      و رغبات متباينة يحاول اشباعها قدر المستطاع.</a:t>
            </a:r>
          </a:p>
          <a:p>
            <a:r>
              <a:rPr lang="ar-IQ" sz="2400" dirty="0"/>
              <a:t>فالنشاط التسويقي يعتبر من الانشطة الرئيسية في المؤسسة إلى جانب النشاط الإنتاجي و اللذان بتكاملهما يصلان إلى تحقيق الفعالية التي توصل إلى تحقيق هدفها النهائي و هو إنتاج السلع بالمواصفات و الجودة المناسبة و تقديمها إلى المستهلكين بالسعر    و في المكان المناسبين و في الوقت الملائم.</a:t>
            </a:r>
          </a:p>
          <a:p>
            <a:r>
              <a:rPr lang="ar-IQ" sz="2400" dirty="0"/>
              <a:t>التسويق يحقق مجموعة من الأهداف المتعلقة بالمستهلك نذكر منها:</a:t>
            </a:r>
          </a:p>
        </p:txBody>
      </p:sp>
    </p:spTree>
    <p:extLst>
      <p:ext uri="{BB962C8B-B14F-4D97-AF65-F5344CB8AC3E}">
        <p14:creationId xmlns:p14="http://schemas.microsoft.com/office/powerpoint/2010/main" val="203662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612845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 smtClean="0"/>
              <a:t>-</a:t>
            </a:r>
            <a:r>
              <a:rPr lang="ar-IQ" sz="2400" dirty="0" smtClean="0"/>
              <a:t>الرفع </a:t>
            </a:r>
            <a:r>
              <a:rPr lang="ar-IQ" sz="2400" dirty="0"/>
              <a:t>من مستوى معيشة الفرد في المجتمع.</a:t>
            </a:r>
          </a:p>
          <a:p>
            <a:r>
              <a:rPr lang="ar-IQ" sz="2400" dirty="0" smtClean="0"/>
              <a:t>-تقديم </a:t>
            </a:r>
            <a:r>
              <a:rPr lang="ar-IQ" sz="2400" dirty="0"/>
              <a:t>منتج (سلعة – خدمة – فكرة) يناسب حاجيات و رغبات المستهلكين في الوقت و المكان المناسبين.</a:t>
            </a:r>
          </a:p>
          <a:p>
            <a:r>
              <a:rPr lang="ar-IQ" sz="2400" dirty="0" smtClean="0"/>
              <a:t>-التسويق </a:t>
            </a:r>
            <a:r>
              <a:rPr lang="ar-IQ" sz="2400" dirty="0"/>
              <a:t>ينمي المعرفة لدى المستهلك وبالتالي تحقيق الرفاهية الإجتماعية و الاقتصادية.</a:t>
            </a:r>
          </a:p>
          <a:p>
            <a:r>
              <a:rPr lang="ar-IQ" sz="2400" dirty="0" smtClean="0"/>
              <a:t>-ترشيد </a:t>
            </a:r>
            <a:r>
              <a:rPr lang="ar-IQ" sz="2400" dirty="0"/>
              <a:t>المستهلك و إلغاء الاستهلاك الغير ضروري.</a:t>
            </a:r>
          </a:p>
          <a:p>
            <a:r>
              <a:rPr lang="ar-IQ" sz="2400" dirty="0" smtClean="0"/>
              <a:t>أهداف </a:t>
            </a:r>
            <a:r>
              <a:rPr lang="ar-IQ" sz="2400" dirty="0"/>
              <a:t>خاصة بالمؤسسة: يعتبر التسويق حلقة وصل بين إدارة المؤسسة و المجتمع الذي تعيش فيه (الأسواق) فيمكن إبراز أهداف التسويق بالنسبة للمؤسسة في النقاط التالية:</a:t>
            </a:r>
          </a:p>
          <a:p>
            <a:r>
              <a:rPr lang="ar-IQ" sz="2400" dirty="0" smtClean="0"/>
              <a:t>الإسهام </a:t>
            </a:r>
            <a:r>
              <a:rPr lang="ar-IQ" sz="2400" dirty="0"/>
              <a:t>في القدرة التنافسية للمؤسسة و زيادة الحصة السوقية.</a:t>
            </a:r>
          </a:p>
          <a:p>
            <a:r>
              <a:rPr lang="ar-IQ" sz="2400" dirty="0" smtClean="0"/>
              <a:t>تحسين </a:t>
            </a:r>
            <a:r>
              <a:rPr lang="ar-IQ" sz="2400" dirty="0"/>
              <a:t>الصورة الذهنية للمؤسسة في أذهان جماهيرها (زبائن الحاليين و المرتقبين، وسائل الإعلام، البنوك و شركات التأمين، المنظمات الحكومية ذات علاقة ...الخ)</a:t>
            </a:r>
          </a:p>
          <a:p>
            <a:r>
              <a:rPr lang="ar-IQ" sz="2400" dirty="0" smtClean="0"/>
              <a:t>المساعدة </a:t>
            </a:r>
            <a:r>
              <a:rPr lang="ar-IQ" sz="2400" dirty="0"/>
              <a:t>على بقاء و الاستمرارية من خلال إرضاء المستهلك و الحصول على ثقته، و تحقيق أرباح على مدى متوسط     و بعيد</a:t>
            </a:r>
            <a:r>
              <a:rPr lang="ar-IQ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6732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15616" y="-99392"/>
            <a:ext cx="70922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endParaRPr lang="ar-IQ" dirty="0"/>
          </a:p>
          <a:p>
            <a:r>
              <a:rPr lang="ar-IQ" sz="2000" dirty="0" smtClean="0"/>
              <a:t>عرف </a:t>
            </a:r>
            <a:r>
              <a:rPr lang="ar-IQ" sz="2000" dirty="0"/>
              <a:t>التسويق كمفهوم و كممارسة تطورا منذ نشأته و هذا بتأثير المحيط الإقتصادي و الاجتماعي و يمكن تصنيف هذا التطور بعدة مراحل و هي:</a:t>
            </a:r>
          </a:p>
          <a:p>
            <a:r>
              <a:rPr lang="ar-IQ" sz="2000" dirty="0" smtClean="0"/>
              <a:t>1-مرحلة </a:t>
            </a:r>
            <a:r>
              <a:rPr lang="ar-IQ" sz="2000" dirty="0"/>
              <a:t>التوجه الانتاجي</a:t>
            </a:r>
          </a:p>
          <a:p>
            <a:r>
              <a:rPr lang="ar-IQ" sz="2000" dirty="0"/>
              <a:t>حتى عام 1920 حدوث الكساد الكبير كانت المؤسسات الاقتصادية تعمل في ظل توجه الانتاجي، حيث كان الانتاج هو الشغل الشاغل للإدارة، و كانت إمكانيات الانتاج مازالت قاصرة على إشباع حاجيات السوق، و من أشهر الأمثلة على هذه المرحلة ما قاله (هنري فورد) صاحب شركة فورد للسيارات حول نموذج سيارته الشهير « </a:t>
            </a:r>
            <a:r>
              <a:rPr lang="en-US" sz="2000" dirty="0"/>
              <a:t>T » </a:t>
            </a:r>
            <a:r>
              <a:rPr lang="ar-IQ" sz="2000" dirty="0"/>
              <a:t>انه يمكن للمستهلك أن يحصل على أي لون يرغب فيه طالما أن هذا اللون هو اللون الأسود. و يعود سبب هذه المقولة إلى حقيقة أساسية و هي أن الطلب على هذا النموذج في ذلك الوقت كان عاليا إلى درجة تجاهل المستهلك الذي كان يرغب في الحصول على لون آخر  و من أهم خصائص هذه المرحلة هي :</a:t>
            </a:r>
          </a:p>
          <a:p>
            <a:r>
              <a:rPr lang="ar-IQ" sz="2000" dirty="0" smtClean="0"/>
              <a:t>التركيز </a:t>
            </a:r>
            <a:r>
              <a:rPr lang="ar-IQ" sz="2000" dirty="0"/>
              <a:t>الأساسي للمؤسسة كان حول الانتاج و الانتاجية.</a:t>
            </a:r>
          </a:p>
          <a:p>
            <a:r>
              <a:rPr lang="ar-IQ" sz="2000" dirty="0" smtClean="0"/>
              <a:t>الوظيفة </a:t>
            </a:r>
            <a:r>
              <a:rPr lang="ar-IQ" sz="2000" dirty="0"/>
              <a:t>الاساسية للتسويق هي بيع ما تم إنتاجه دون دراسة سلوك المستهلك.</a:t>
            </a:r>
          </a:p>
          <a:p>
            <a:r>
              <a:rPr lang="ar-IQ" sz="2000" dirty="0" smtClean="0"/>
              <a:t>كل </a:t>
            </a:r>
            <a:r>
              <a:rPr lang="ar-IQ" sz="2000" dirty="0"/>
              <a:t>مل ينتج يباع بسبب تفوق الطلب على العرض.</a:t>
            </a:r>
          </a:p>
          <a:p>
            <a:r>
              <a:rPr lang="ar-IQ" sz="2000" dirty="0" smtClean="0"/>
              <a:t>الرفع </a:t>
            </a:r>
            <a:r>
              <a:rPr lang="ar-IQ" sz="2000" dirty="0"/>
              <a:t>من وتيرة الانتاج و غزو الاسواق لتخفيض التكاليف و زيادة الأرباح.</a:t>
            </a:r>
          </a:p>
          <a:p>
            <a:r>
              <a:rPr lang="ar-IQ" sz="2000" dirty="0" smtClean="0"/>
              <a:t>الاهتمام </a:t>
            </a:r>
            <a:r>
              <a:rPr lang="ar-IQ" sz="2000" dirty="0"/>
              <a:t>بتوصيل المنتجات إلى الأسواق، حيث لم يكن مشكل في البيع إنما نشاط الأساسي هو التوزيع لأن السوق كان كبيرا و أيضا عدد الزبائن كبيرا.</a:t>
            </a:r>
          </a:p>
        </p:txBody>
      </p:sp>
    </p:spTree>
    <p:extLst>
      <p:ext uri="{BB962C8B-B14F-4D97-AF65-F5344CB8AC3E}">
        <p14:creationId xmlns:p14="http://schemas.microsoft.com/office/powerpoint/2010/main" val="326077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124744"/>
            <a:ext cx="5958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2-مرحلة </a:t>
            </a:r>
            <a:r>
              <a:rPr lang="ar-IQ" sz="2400" dirty="0"/>
              <a:t>التوجه بالمنتوج</a:t>
            </a:r>
          </a:p>
          <a:p>
            <a:r>
              <a:rPr lang="ar-IQ" sz="2400" dirty="0"/>
              <a:t>هذا التوجه مبني على المستهلكين الذين يستجيبون بطريقة إيجابية للمنتجات الجديدة ذات السعر المعقول و جيدة الصنع (ذات أفضل جودة)، حيث توجهت إهتمامات لعمل تحسينات مستمرة بالمنتج أي التركيز على المنتج بحد ذاته دون مراعات من يقوم بإستهلاك له و من أهم ملامح هذه المرحلة  :</a:t>
            </a:r>
          </a:p>
          <a:p>
            <a:r>
              <a:rPr lang="ar-IQ" sz="2400" dirty="0" smtClean="0"/>
              <a:t>للمنتج  </a:t>
            </a:r>
            <a:r>
              <a:rPr lang="ar-IQ" sz="2400" dirty="0"/>
              <a:t>بعض أولوية لإعداد المنتجات بجودة عالية و سعر معقول.</a:t>
            </a:r>
          </a:p>
          <a:p>
            <a:r>
              <a:rPr lang="ar-IQ" sz="2400" dirty="0" smtClean="0"/>
              <a:t>المستهلك </a:t>
            </a:r>
            <a:r>
              <a:rPr lang="ar-IQ" sz="2400" dirty="0"/>
              <a:t>يهتم بمواصفات المنتجات خاصة الجودة و السعر و على  أساس ذلك يختار منتوجه الذي يريده.</a:t>
            </a:r>
          </a:p>
        </p:txBody>
      </p:sp>
    </p:spTree>
    <p:extLst>
      <p:ext uri="{BB962C8B-B14F-4D97-AF65-F5344CB8AC3E}">
        <p14:creationId xmlns:p14="http://schemas.microsoft.com/office/powerpoint/2010/main" val="395186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085457"/>
            <a:ext cx="59584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dirty="0" smtClean="0"/>
              <a:t>3-مرحلة </a:t>
            </a:r>
            <a:r>
              <a:rPr lang="ar-IQ" sz="2000" dirty="0"/>
              <a:t>التوجه البيعي</a:t>
            </a:r>
          </a:p>
          <a:p>
            <a:r>
              <a:rPr lang="ar-IQ" sz="2000" dirty="0"/>
              <a:t>خلال هذه المرحلة أصبح الاهتمام بالبيع بصرف النظر على رغبات المستهلكين بالشراء و ذلك بإستخدام رجال البيع و الاعتماد عليهم في تسويق المنتجات، و هذا التوجه يرمي إلى بيع ما هو موجود لدى الشركة من منتجات بإعتماد على الاعلان. مهارات رجال البيع مع إعطاء اهمية محدودة للغاية لدرجة رضى المستهلك بعد قيامه بعملية الشراء و أهم ما يخص هذه المرحلة هو :</a:t>
            </a:r>
          </a:p>
          <a:p>
            <a:r>
              <a:rPr lang="ar-IQ" sz="2000" dirty="0" smtClean="0"/>
              <a:t>التركيز </a:t>
            </a:r>
            <a:r>
              <a:rPr lang="ar-IQ" sz="2000" dirty="0"/>
              <a:t>على قوى البيع لتصريف المنتجات و تحقيق أفضل حجم ممكن من المبيعات .</a:t>
            </a:r>
          </a:p>
          <a:p>
            <a:r>
              <a:rPr lang="ar-IQ" sz="2000" dirty="0" smtClean="0"/>
              <a:t>القيام </a:t>
            </a:r>
            <a:r>
              <a:rPr lang="ar-IQ" sz="2000" dirty="0"/>
              <a:t>بحملات ترويجية لإقناع المستهلكين و دفعهم للشراء.</a:t>
            </a:r>
          </a:p>
          <a:p>
            <a:r>
              <a:rPr lang="ar-IQ" sz="2000" dirty="0" smtClean="0"/>
              <a:t>هناك </a:t>
            </a:r>
            <a:r>
              <a:rPr lang="ar-IQ" sz="2000" dirty="0"/>
              <a:t>فرص بيعية كثيرة متاحة في الأسواق لذا فإن الهدف الأساسي هو تحقيق مبيعات فقط دون الاهتمام بالاحتفاظ بأراء المستهلكين لقيامهم بإعادة شراء.</a:t>
            </a:r>
          </a:p>
          <a:p>
            <a:r>
              <a:rPr lang="ar-IQ" sz="2000" dirty="0" smtClean="0"/>
              <a:t>ترجيح </a:t>
            </a:r>
            <a:r>
              <a:rPr lang="ar-IQ" sz="2000" dirty="0"/>
              <a:t>مصلحة المؤسسة على مصلحة المستهلك</a:t>
            </a:r>
            <a:r>
              <a:rPr lang="ar-IQ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0905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679</Words>
  <Application>Microsoft Office PowerPoint</Application>
  <PresentationFormat>عرض على الشاشة (3:4)‏</PresentationFormat>
  <Paragraphs>37</Paragraphs>
  <Slides>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محاضرات مادة مبادئ التسويق للمرحله الثانية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مادة مبادئ التسويق للمرحله الثانية</dc:title>
  <dc:creator>zero one</dc:creator>
  <cp:lastModifiedBy>zero one</cp:lastModifiedBy>
  <cp:revision>21</cp:revision>
  <dcterms:created xsi:type="dcterms:W3CDTF">2019-04-04T17:40:33Z</dcterms:created>
  <dcterms:modified xsi:type="dcterms:W3CDTF">2019-12-23T18:32:49Z</dcterms:modified>
</cp:coreProperties>
</file>